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0693400" cy="15122525"/>
  <p:notesSz cx="6858000" cy="9144000"/>
  <p:defaultTextStyle>
    <a:defPPr>
      <a:defRPr lang="el-GR"/>
    </a:defPPr>
    <a:lvl1pPr marL="0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37134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74268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211403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48537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85670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422805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159938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97072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763">
          <p15:clr>
            <a:srgbClr val="A4A3A4"/>
          </p15:clr>
        </p15:guide>
        <p15:guide id="2" pos="336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3114" y="36"/>
      </p:cViewPr>
      <p:guideLst>
        <p:guide orient="horz" pos="4763"/>
        <p:guide pos="336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802006" y="4697787"/>
            <a:ext cx="9089390" cy="3241542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604010" y="8569432"/>
            <a:ext cx="7485380" cy="386464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371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742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2114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485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856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4228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1599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970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17/11/2021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17/11/2021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8140723" y="1130693"/>
            <a:ext cx="2526686" cy="24084021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560663" y="1130693"/>
            <a:ext cx="7401839" cy="24084021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17/11/2021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17/11/2021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844705" y="9717626"/>
            <a:ext cx="9089390" cy="3003501"/>
          </a:xfrm>
        </p:spPr>
        <p:txBody>
          <a:bodyPr anchor="t"/>
          <a:lstStyle>
            <a:lvl1pPr algn="l">
              <a:defRPr sz="6500" b="1" cap="all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844705" y="6409575"/>
            <a:ext cx="9089390" cy="3308051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37134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74268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211403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4pPr>
            <a:lvl5pPr marL="2948537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5pPr>
            <a:lvl6pPr marL="368567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6pPr>
            <a:lvl7pPr marL="4422805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7pPr>
            <a:lvl8pPr marL="5159938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8pPr>
            <a:lvl9pPr marL="5897072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17/11/2021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560662" y="6588099"/>
            <a:ext cx="4964263" cy="1862661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703147" y="6588099"/>
            <a:ext cx="4964263" cy="1862661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17/11/2021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4671" y="605605"/>
            <a:ext cx="9624060" cy="2520421"/>
          </a:xfrm>
        </p:spPr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4672" y="3385066"/>
            <a:ext cx="4724775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134" indent="0">
              <a:buNone/>
              <a:defRPr sz="3200" b="1"/>
            </a:lvl2pPr>
            <a:lvl3pPr marL="1474268" indent="0">
              <a:buNone/>
              <a:defRPr sz="2900" b="1"/>
            </a:lvl3pPr>
            <a:lvl4pPr marL="2211403" indent="0">
              <a:buNone/>
              <a:defRPr sz="2500" b="1"/>
            </a:lvl4pPr>
            <a:lvl5pPr marL="2948537" indent="0">
              <a:buNone/>
              <a:defRPr sz="2500" b="1"/>
            </a:lvl5pPr>
            <a:lvl6pPr marL="3685670" indent="0">
              <a:buNone/>
              <a:defRPr sz="2500" b="1"/>
            </a:lvl6pPr>
            <a:lvl7pPr marL="4422805" indent="0">
              <a:buNone/>
              <a:defRPr sz="2500" b="1"/>
            </a:lvl7pPr>
            <a:lvl8pPr marL="5159938" indent="0">
              <a:buNone/>
              <a:defRPr sz="2500" b="1"/>
            </a:lvl8pPr>
            <a:lvl9pPr marL="5897072" indent="0">
              <a:buNone/>
              <a:defRPr sz="25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34672" y="4795800"/>
            <a:ext cx="4724775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5432100" y="3385066"/>
            <a:ext cx="4726632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134" indent="0">
              <a:buNone/>
              <a:defRPr sz="3200" b="1"/>
            </a:lvl2pPr>
            <a:lvl3pPr marL="1474268" indent="0">
              <a:buNone/>
              <a:defRPr sz="2900" b="1"/>
            </a:lvl3pPr>
            <a:lvl4pPr marL="2211403" indent="0">
              <a:buNone/>
              <a:defRPr sz="2500" b="1"/>
            </a:lvl4pPr>
            <a:lvl5pPr marL="2948537" indent="0">
              <a:buNone/>
              <a:defRPr sz="2500" b="1"/>
            </a:lvl5pPr>
            <a:lvl6pPr marL="3685670" indent="0">
              <a:buNone/>
              <a:defRPr sz="2500" b="1"/>
            </a:lvl6pPr>
            <a:lvl7pPr marL="4422805" indent="0">
              <a:buNone/>
              <a:defRPr sz="2500" b="1"/>
            </a:lvl7pPr>
            <a:lvl8pPr marL="5159938" indent="0">
              <a:buNone/>
              <a:defRPr sz="2500" b="1"/>
            </a:lvl8pPr>
            <a:lvl9pPr marL="5897072" indent="0">
              <a:buNone/>
              <a:defRPr sz="25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5432100" y="4795800"/>
            <a:ext cx="4726632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17/11/2021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17/11/2021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17/11/2021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4671" y="602100"/>
            <a:ext cx="3518056" cy="2562428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180821" y="602102"/>
            <a:ext cx="5977908" cy="12906656"/>
          </a:xfrm>
        </p:spPr>
        <p:txBody>
          <a:bodyPr/>
          <a:lstStyle>
            <a:lvl1pPr>
              <a:defRPr sz="5200"/>
            </a:lvl1pPr>
            <a:lvl2pPr>
              <a:defRPr sz="4500"/>
            </a:lvl2pPr>
            <a:lvl3pPr>
              <a:defRPr sz="39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534671" y="3164531"/>
            <a:ext cx="3518056" cy="10344228"/>
          </a:xfrm>
        </p:spPr>
        <p:txBody>
          <a:bodyPr/>
          <a:lstStyle>
            <a:lvl1pPr marL="0" indent="0">
              <a:buNone/>
              <a:defRPr sz="2300"/>
            </a:lvl1pPr>
            <a:lvl2pPr marL="737134" indent="0">
              <a:buNone/>
              <a:defRPr sz="2000"/>
            </a:lvl2pPr>
            <a:lvl3pPr marL="1474268" indent="0">
              <a:buNone/>
              <a:defRPr sz="1600"/>
            </a:lvl3pPr>
            <a:lvl4pPr marL="2211403" indent="0">
              <a:buNone/>
              <a:defRPr sz="1500"/>
            </a:lvl4pPr>
            <a:lvl5pPr marL="2948537" indent="0">
              <a:buNone/>
              <a:defRPr sz="1500"/>
            </a:lvl5pPr>
            <a:lvl6pPr marL="3685670" indent="0">
              <a:buNone/>
              <a:defRPr sz="1500"/>
            </a:lvl6pPr>
            <a:lvl7pPr marL="4422805" indent="0">
              <a:buNone/>
              <a:defRPr sz="1500"/>
            </a:lvl7pPr>
            <a:lvl8pPr marL="5159938" indent="0">
              <a:buNone/>
              <a:defRPr sz="1500"/>
            </a:lvl8pPr>
            <a:lvl9pPr marL="5897072" indent="0">
              <a:buNone/>
              <a:defRPr sz="1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17/11/2021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095982" y="10585768"/>
            <a:ext cx="6416040" cy="124971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2095982" y="1351227"/>
            <a:ext cx="6416040" cy="9073515"/>
          </a:xfrm>
        </p:spPr>
        <p:txBody>
          <a:bodyPr/>
          <a:lstStyle>
            <a:lvl1pPr marL="0" indent="0">
              <a:buNone/>
              <a:defRPr sz="5200"/>
            </a:lvl1pPr>
            <a:lvl2pPr marL="737134" indent="0">
              <a:buNone/>
              <a:defRPr sz="4500"/>
            </a:lvl2pPr>
            <a:lvl3pPr marL="1474268" indent="0">
              <a:buNone/>
              <a:defRPr sz="3900"/>
            </a:lvl3pPr>
            <a:lvl4pPr marL="2211403" indent="0">
              <a:buNone/>
              <a:defRPr sz="3200"/>
            </a:lvl4pPr>
            <a:lvl5pPr marL="2948537" indent="0">
              <a:buNone/>
              <a:defRPr sz="3200"/>
            </a:lvl5pPr>
            <a:lvl6pPr marL="3685670" indent="0">
              <a:buNone/>
              <a:defRPr sz="3200"/>
            </a:lvl6pPr>
            <a:lvl7pPr marL="4422805" indent="0">
              <a:buNone/>
              <a:defRPr sz="3200"/>
            </a:lvl7pPr>
            <a:lvl8pPr marL="5159938" indent="0">
              <a:buNone/>
              <a:defRPr sz="3200"/>
            </a:lvl8pPr>
            <a:lvl9pPr marL="5897072" indent="0">
              <a:buNone/>
              <a:defRPr sz="32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2095982" y="11835480"/>
            <a:ext cx="6416040" cy="1774795"/>
          </a:xfrm>
        </p:spPr>
        <p:txBody>
          <a:bodyPr/>
          <a:lstStyle>
            <a:lvl1pPr marL="0" indent="0">
              <a:buNone/>
              <a:defRPr sz="2300"/>
            </a:lvl1pPr>
            <a:lvl2pPr marL="737134" indent="0">
              <a:buNone/>
              <a:defRPr sz="2000"/>
            </a:lvl2pPr>
            <a:lvl3pPr marL="1474268" indent="0">
              <a:buNone/>
              <a:defRPr sz="1600"/>
            </a:lvl3pPr>
            <a:lvl4pPr marL="2211403" indent="0">
              <a:buNone/>
              <a:defRPr sz="1500"/>
            </a:lvl4pPr>
            <a:lvl5pPr marL="2948537" indent="0">
              <a:buNone/>
              <a:defRPr sz="1500"/>
            </a:lvl5pPr>
            <a:lvl6pPr marL="3685670" indent="0">
              <a:buNone/>
              <a:defRPr sz="1500"/>
            </a:lvl6pPr>
            <a:lvl7pPr marL="4422805" indent="0">
              <a:buNone/>
              <a:defRPr sz="1500"/>
            </a:lvl7pPr>
            <a:lvl8pPr marL="5159938" indent="0">
              <a:buNone/>
              <a:defRPr sz="1500"/>
            </a:lvl8pPr>
            <a:lvl9pPr marL="5897072" indent="0">
              <a:buNone/>
              <a:defRPr sz="1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17/11/2021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49" y="0"/>
            <a:ext cx="10644702" cy="15122525"/>
          </a:xfrm>
          <a:prstGeom prst="rect">
            <a:avLst/>
          </a:prstGeom>
        </p:spPr>
      </p:pic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534671" y="605605"/>
            <a:ext cx="9624060" cy="2520421"/>
          </a:xfrm>
          <a:prstGeom prst="rect">
            <a:avLst/>
          </a:prstGeom>
        </p:spPr>
        <p:txBody>
          <a:bodyPr vert="horz" lIns="147427" tIns="73713" rIns="147427" bIns="73713" rtlCol="0" anchor="ctr">
            <a:normAutofit/>
          </a:bodyPr>
          <a:lstStyle/>
          <a:p>
            <a:r>
              <a:rPr lang="el-GR" dirty="0" err="1"/>
              <a:t>Kλικ</a:t>
            </a:r>
            <a:r>
              <a:rPr lang="el-GR" dirty="0"/>
              <a:t>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4671" y="3528591"/>
            <a:ext cx="9624060" cy="9980167"/>
          </a:xfrm>
          <a:prstGeom prst="rect">
            <a:avLst/>
          </a:prstGeom>
        </p:spPr>
        <p:txBody>
          <a:bodyPr vert="horz" lIns="147427" tIns="73713" rIns="147427" bIns="73713" rtlCol="0">
            <a:normAutofit/>
          </a:bodyPr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534671" y="14016343"/>
            <a:ext cx="2495127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l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23018E-230E-479C-96EF-48C6CCCA17DE}" type="datetimeFigureOut">
              <a:rPr lang="el-GR" smtClean="0"/>
              <a:pPr/>
              <a:t>17/11/2021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653580" y="14016343"/>
            <a:ext cx="3386244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ct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7663604" y="14016343"/>
            <a:ext cx="2495127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74268" rtl="0" eaLnBrk="1" latinLnBrk="0" hangingPunct="1">
        <a:spcBef>
          <a:spcPct val="0"/>
        </a:spcBef>
        <a:buNone/>
        <a:defRPr sz="7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52850" indent="-552850" algn="l" defTabSz="1474268" rtl="0" eaLnBrk="1" latinLnBrk="0" hangingPunct="1">
        <a:spcBef>
          <a:spcPct val="20000"/>
        </a:spcBef>
        <a:buFont typeface="Arial" pitchFamily="34" charset="0"/>
        <a:buChar char="•"/>
        <a:defRPr sz="5200" kern="1200">
          <a:solidFill>
            <a:schemeClr val="tx1"/>
          </a:solidFill>
          <a:latin typeface="+mn-lt"/>
          <a:ea typeface="+mn-ea"/>
          <a:cs typeface="+mn-cs"/>
        </a:defRPr>
      </a:lvl1pPr>
      <a:lvl2pPr marL="1197843" indent="-460710" algn="l" defTabSz="1474268" rtl="0" eaLnBrk="1" latinLnBrk="0" hangingPunct="1">
        <a:spcBef>
          <a:spcPct val="20000"/>
        </a:spcBef>
        <a:buFont typeface="Arial" pitchFamily="34" charset="0"/>
        <a:buChar char="–"/>
        <a:defRPr sz="4500" kern="1200">
          <a:solidFill>
            <a:schemeClr val="tx1"/>
          </a:solidFill>
          <a:latin typeface="+mn-lt"/>
          <a:ea typeface="+mn-ea"/>
          <a:cs typeface="+mn-cs"/>
        </a:defRPr>
      </a:lvl2pPr>
      <a:lvl3pPr marL="1842835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900" kern="1200">
          <a:solidFill>
            <a:schemeClr val="tx1"/>
          </a:solidFill>
          <a:latin typeface="+mn-lt"/>
          <a:ea typeface="+mn-ea"/>
          <a:cs typeface="+mn-cs"/>
        </a:defRPr>
      </a:lvl3pPr>
      <a:lvl4pPr marL="2579970" indent="-368567" algn="l" defTabSz="1474268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317103" indent="-368567" algn="l" defTabSz="1474268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54237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91372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528505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265640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37134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74268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211403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48537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85670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422805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159938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97072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TextBox"/>
          <p:cNvSpPr txBox="1"/>
          <p:nvPr/>
        </p:nvSpPr>
        <p:spPr>
          <a:xfrm>
            <a:off x="702184" y="3096766"/>
            <a:ext cx="9145016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Η επιχείρηση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ΑΠΟΣΤΟΛΟΣ ΜΕΛΙΣΣΙΔΗΣ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ΠΡΩΤΕΣ ΥΛΕΣ ΥΠΟΔΗΜΑΤΩΝ-ΕΝΔΥΜΑΤΩΝ ΚΑΙ ΤΕΧΝΙΚΩΝ ΕΡΓΩΝ ΑΝΩΝΥΜΗ ΕΤΑΙΡΙΑ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που εδρεύει στην περιφέρεια Κεντρικής Μακεδονίας εντάχθηκε στη Δράση «Αναβάθμιση πολύ μικρών &amp; μικρών επιχειρήσεων για την ανάπτυξη των ικανοτήτων τους στις νέες αγορές» προϋπολογισμού </a:t>
            </a: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310 εκατ. Ευρώ. 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Η δράση έχει ως στόχο την</a:t>
            </a: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 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βελτίωση της ποιότητας των προσφερόμενων προϊόντων και υπηρεσιών ή τη δημιουργία νέων προϊόντων/υπηρεσιών τα οποία θα καλύπτουν συγκεκριμένες ανάγκες της αγοράς. Επίσης, τα επενδυτικά σχέδια δύνανται να στοχεύουν στην μείωση του κόστους ή την αύξηση της αποτελεσματικότητας των λειτουργικών και παραγωγικών διαδικασιών και αφορά όλες τις περιφέρειες της χώρας.</a:t>
            </a:r>
          </a:p>
          <a:p>
            <a:pPr algn="just"/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Ο συνολικός προϋπολογισμός της επένδυσης είναι 99.313,10  € εκ των οποίων η δημόσια δαπάνη ανέρχεται σε 49.565,55 € και συγχρηματοδοτείται από την Ελλάδα και το Ευρωπαϊκό Ταμείο Περιφερειακής Ανάπτυξης της Ευρωπαϊκής Ένωσης. </a:t>
            </a:r>
            <a:endParaRPr lang="el-GR" sz="1200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702184" y="5184998"/>
            <a:ext cx="9217024" cy="64171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Το επιχειρηματικό σχέδιο που εγκρίθηκε προς χρηματοδότηση και υλοποιείται, περιλαμβάνει επενδύσεις στις παρακάτω κατηγορίες: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Κτίρια, εγκαταστάσεις και περιβάλλων χώρος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Μηχανήματα – Εξοπλισμός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Άυλες Δαπάνες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Μισθολογικό κόστος εργαζομένων (υφιστάμενο ή/και νέο προσωπικό)</a:t>
            </a: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Μέσω της συμμετοχής στη Δράση, η επιχείρηση πέτυχε: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βελτίωση της ανταγωνιστικότητας της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αύξηση της κερδοφορίας της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ενίσχυση της εξωστρέφειας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επέκταση της αγοράς με τη προσθήκη νέων προϊόντων &amp; υπηρεσιών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εξασφάλιση υψηλότερης ποιότητας προϊόντα &amp; υπηρεσίες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αύξηση της παραγωγικότητας  &amp; βελτίωση λειτουργικών διαδικασιών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ενίσχυση της επιχειρηματικότητας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δημιουργία / διατήρηση ποιοτικών θέσεων εργασίας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Άλλο…………………………………………………………</a:t>
            </a:r>
          </a:p>
          <a:p>
            <a:pPr>
              <a:lnSpc>
                <a:spcPct val="150000"/>
              </a:lnSpc>
            </a:pPr>
            <a:endParaRPr lang="el-GR" sz="6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Με τη συμβολή του ΕΠΑνΕΚ ενισχύθηκε η επιχείρηση η οποία λειτουργεί σε έναν νευραλγικό τομέα της ελληνικής οικονομίας, αποφέροντας οφέλη στην ανταγωνιστικότητα της χώρας καθώς και στην τοπική οικονομία και στην αγορά στην οποία εδρεύει. </a:t>
            </a:r>
          </a:p>
          <a:p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262</TotalTime>
  <Words>276</Words>
  <Application>Microsoft Office PowerPoint</Application>
  <PresentationFormat>Προσαρμογή</PresentationFormat>
  <Paragraphs>23</Paragraphs>
  <Slides>1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6" baseType="lpstr">
      <vt:lpstr>Arial</vt:lpstr>
      <vt:lpstr>Calibri</vt:lpstr>
      <vt:lpstr>Verdana</vt:lpstr>
      <vt:lpstr>Wingdings</vt:lpstr>
      <vt:lpstr>Θέμα του Office</vt:lpstr>
      <vt:lpstr>Παρουσίαση του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Sotiris Katselos</dc:creator>
  <cp:lastModifiedBy>Παναγιωτης Αλεξανδρίδης</cp:lastModifiedBy>
  <cp:revision>36</cp:revision>
  <dcterms:created xsi:type="dcterms:W3CDTF">2018-02-13T12:16:57Z</dcterms:created>
  <dcterms:modified xsi:type="dcterms:W3CDTF">2021-11-17T11:38:34Z</dcterms:modified>
</cp:coreProperties>
</file>